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86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70" r:id="rId15"/>
    <p:sldId id="271" r:id="rId16"/>
    <p:sldId id="288" r:id="rId17"/>
    <p:sldId id="275" r:id="rId18"/>
    <p:sldId id="289" r:id="rId19"/>
    <p:sldId id="279" r:id="rId20"/>
    <p:sldId id="278" r:id="rId21"/>
    <p:sldId id="280" r:id="rId22"/>
    <p:sldId id="281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2724B-1839-48E9-84DB-BE6F8CB0D369}" v="7" dt="2024-09-22T23:03:14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1" autoAdjust="0"/>
    <p:restoredTop sz="94766"/>
  </p:normalViewPr>
  <p:slideViewPr>
    <p:cSldViewPr snapToGrid="0" showGuides="1">
      <p:cViewPr varScale="1">
        <p:scale>
          <a:sx n="120" d="100"/>
          <a:sy n="120" d="100"/>
        </p:scale>
        <p:origin x="2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D10F-E0CB-8546-8161-C1A59428AEE5}" type="datetimeFigureOut">
              <a:rPr kumimoji="1" lang="ko-KR" altLang="en-US" smtClean="0"/>
              <a:t>2024. 10. 1.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062A7-E1A0-C54E-89DE-9717518A36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683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62A7-E1A0-C54E-89DE-9717518A365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082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62A7-E1A0-C54E-89DE-9717518A365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846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62A7-E1A0-C54E-89DE-9717518A365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257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62A7-E1A0-C54E-89DE-9717518A365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500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62A7-E1A0-C54E-89DE-9717518A365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482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62A7-E1A0-C54E-89DE-9717518A365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697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7684B-32DD-0C2B-7F44-37A81DB2A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4F887B-2915-F157-5270-1978BC999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D7408-552A-9623-EEC9-7267AB2C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F0A3F8-E54B-BFA7-3A44-DBC13C3F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7206B-6C99-FA9D-7082-45FCEEC6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2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7A62E-A137-B9BD-9DC7-F85F1ADF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86F977-F175-043E-0486-5614075FD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4ABA3-55B2-40EB-4F77-734951CE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46961A-37E6-B987-1A92-C611FB6E9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CC5CE-4B98-4134-532D-3D250D56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5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4832F5-6FF0-EDCD-5FFA-3FC8677B9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975284-EE2C-0141-1AF7-CA86A9CBB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F75D-1293-F087-46DB-4E9396FCD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17C78-5467-E74D-CDFE-D315D3EA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99CBC-1837-6140-055F-9979382C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9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1C3F5-08C7-C631-7E25-38B346D2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383B7-2013-5D5C-F80E-AA2D3355E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651A28-BD47-C718-B28A-458A5DBD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A4E56-5D0A-3364-0C21-260BE6BE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A0C0A-E1D4-4135-2F0B-F900029B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6EB29-F77C-AC5C-F404-6A1A837B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8C07E-4BB9-1BFA-086B-6E4516D32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DEA946-47DC-38C7-EBBF-A1E1C3DD9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8A587-469E-78FC-C8CC-46AEB38B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E48D9-B3FF-0712-160F-F9E474A0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64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C1312-AC4D-EB21-A117-4F14356D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417A7-C74E-706B-55A8-2B12FDA4A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DD8858-AA1A-61A9-3033-AA957B733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2C53C-7942-297F-6649-B4C451FB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5464BE-583B-83CB-4ABE-BA03331F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7644E5-7B81-54A1-F05A-719F7200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0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F2693-656D-6C7C-A307-E7C3B65F7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2F6B7B-7D1A-654C-93B3-388E0C67D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4395A-20D5-9E4E-1FEF-DF8F4E8DC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89CAD1-4091-7C49-06CF-200F241FE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77F0D0-98C7-2DC2-F894-F92090209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4592DE-528F-B244-B8DB-F91315A9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A9CFBB-113E-434B-0035-789499A0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C2AF1F-88A1-7A5B-FE40-8CF731E6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82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BCAE-9AB5-F00D-9C6C-91E00141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B89C00-F676-5D11-A7A8-17E0A155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0304C-E444-5EEA-D305-3D47A39B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ABC7F-BD80-A37F-278B-1B92A26D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18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54DD1F-0223-BAC2-5F14-47AFAA65C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1A6B92-2903-0EC5-4283-1CD5FB658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C57AFE-D298-4C76-9521-C9A4812B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0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41B8D-C330-4498-5129-3401EC21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7619A-FFF0-98C1-A942-08830D17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0E0C2-1B64-490C-9622-B848C4152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4A0546-F7C0-7485-7013-1A1205F5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DC386-DF07-5CCE-8029-23D2A230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5D252-E3AE-5094-F836-182C83E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01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4C073-F2AB-ADC9-A578-6A18BC3E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642CB4-FF5D-F904-59ED-3E3D4B23C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F526EC-FDC0-84BE-8D49-3934A01D3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42FF6-BAF6-E5BC-E82E-9FE4EFD6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E4B6AE-BA58-3C9D-1C6E-FDFC1AF4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22D90-EBEB-9CEE-CB2F-219C2D7D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13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F18CC9-C271-CC07-1D0E-1DFF642B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01D36-DB4D-359B-CEDF-032ED06CB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749DF-337F-EC09-15B2-44675AFFB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A89024-4FFB-4CC9-B0A8-910654B0AAD1}" type="datetimeFigureOut">
              <a:rPr lang="ko-KR" altLang="en-US" smtClean="0"/>
              <a:t>2024. 10. 1.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F1F50-75EB-D17D-CA1E-DCD680DB4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79787-DA0E-3A3F-9ED5-C3F69AE43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3CA10A-3BE8-432B-8333-F7150DA1C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6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14E3D-E3D1-5F3A-E5A6-8E072537E391}"/>
              </a:ext>
            </a:extLst>
          </p:cNvPr>
          <p:cNvSpPr txBox="1"/>
          <p:nvPr/>
        </p:nvSpPr>
        <p:spPr>
          <a:xfrm>
            <a:off x="3952623" y="1824388"/>
            <a:ext cx="4286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FPCV 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스터디 </a:t>
            </a:r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5</a:t>
            </a:r>
            <a:r>
              <a:rPr kumimoji="1" lang="ko-KR" altLang="en-US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D111D-C3D1-911D-03C1-2D6C74322EE8}"/>
              </a:ext>
            </a:extLst>
          </p:cNvPr>
          <p:cNvSpPr txBox="1"/>
          <p:nvPr/>
        </p:nvSpPr>
        <p:spPr>
          <a:xfrm>
            <a:off x="5578067" y="3429000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곽나영</a:t>
            </a:r>
            <a:endParaRPr kumimoji="1" lang="ko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EF68E-9BB2-1C22-8C3A-BB7461ACE2F3}"/>
              </a:ext>
            </a:extLst>
          </p:cNvPr>
          <p:cNvSpPr txBox="1"/>
          <p:nvPr/>
        </p:nvSpPr>
        <p:spPr>
          <a:xfrm>
            <a:off x="5394523" y="414106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2024.10.01.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404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0FFBEB-E0FC-0A3A-C5CB-B1343A746381}"/>
              </a:ext>
            </a:extLst>
          </p:cNvPr>
          <p:cNvSpPr txBox="1"/>
          <p:nvPr/>
        </p:nvSpPr>
        <p:spPr>
          <a:xfrm>
            <a:off x="359229" y="3657599"/>
            <a:ext cx="700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나이퀴스트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정리는 언제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aliasing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 발생하지 않는지를 알려주는 정리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A274F-AE16-CA6D-39E4-F0822F05E5A5}"/>
              </a:ext>
            </a:extLst>
          </p:cNvPr>
          <p:cNvSpPr txBox="1"/>
          <p:nvPr/>
        </p:nvSpPr>
        <p:spPr>
          <a:xfrm>
            <a:off x="359229" y="4125685"/>
            <a:ext cx="973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기본적으로 </a:t>
            </a:r>
            <a:r>
              <a:rPr kumimoji="1" lang="en-US" altLang="ko-KR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umax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나이퀴스트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주파수인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1/2x0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보다 작거나 같으면 연속 신호가 잘 샘플링 된 것이다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30BC0-7293-E442-940A-3868A151741D}"/>
              </a:ext>
            </a:extLst>
          </p:cNvPr>
          <p:cNvSpPr txBox="1"/>
          <p:nvPr/>
        </p:nvSpPr>
        <p:spPr>
          <a:xfrm>
            <a:off x="359228" y="4593771"/>
            <a:ext cx="925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하나의 복사본을 사각 함수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C(u)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에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곱해서 잘라낸 후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역푸리에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변환을 통해 연속 신호를 복원한다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0" name="그림 9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0E94E049-C4F1-57FA-2789-E760BB693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11364"/>
            <a:ext cx="6096000" cy="34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6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A821A2-3DCD-411F-747B-01D04297AD76}"/>
              </a:ext>
            </a:extLst>
          </p:cNvPr>
          <p:cNvSpPr txBox="1"/>
          <p:nvPr/>
        </p:nvSpPr>
        <p:spPr>
          <a:xfrm>
            <a:off x="359229" y="3657599"/>
            <a:ext cx="927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대부분의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 장면에서는 푸리에 변환 값은 주파수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u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증가함에 따라 감소하는 경향이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C8658-38BB-A073-CF1C-FA7509864797}"/>
              </a:ext>
            </a:extLst>
          </p:cNvPr>
          <p:cNvSpPr txBox="1"/>
          <p:nvPr/>
        </p:nvSpPr>
        <p:spPr>
          <a:xfrm>
            <a:off x="359229" y="4620184"/>
            <a:ext cx="115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 센서에 도달하는 최대 주파수 </a:t>
            </a:r>
            <a:r>
              <a:rPr kumimoji="1" lang="en-US" altLang="ko-KR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umax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있다고 할 때 센서는 최소한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2umax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주파수로 이미지를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샘플링해야한다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그림 6" descr="텍스트, 의류, 사람, 스크린샷이(가) 표시된 사진&#10;&#10;자동 생성된 설명">
            <a:extLst>
              <a:ext uri="{FF2B5EF4-FFF2-40B4-BE49-F238E27FC236}">
                <a16:creationId xmlns:a16="http://schemas.microsoft.com/office/drawing/2014/main" id="{7F011B50-EC3A-5E5E-E9D5-5511506C8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982" y="885"/>
            <a:ext cx="6096002" cy="3428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CADA6-0C1C-F17C-6196-4F0C3116CC76}"/>
              </a:ext>
            </a:extLst>
          </p:cNvPr>
          <p:cNvSpPr txBox="1"/>
          <p:nvPr/>
        </p:nvSpPr>
        <p:spPr>
          <a:xfrm>
            <a:off x="359229" y="5088270"/>
            <a:ext cx="569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umax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범위를 초과하는 주파수는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aliasing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유발한다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67CAF-CD83-7BD3-7E26-60AE683613F7}"/>
              </a:ext>
            </a:extLst>
          </p:cNvPr>
          <p:cNvSpPr txBox="1"/>
          <p:nvPr/>
        </p:nvSpPr>
        <p:spPr>
          <a:xfrm>
            <a:off x="359229" y="5556356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그러면 어떻게 카메라를 설계해야 항상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aliasing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피할 수 있을까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D8821-C738-ECE1-0A30-2B27E19DC028}"/>
              </a:ext>
            </a:extLst>
          </p:cNvPr>
          <p:cNvSpPr txBox="1"/>
          <p:nvPr/>
        </p:nvSpPr>
        <p:spPr>
          <a:xfrm>
            <a:off x="359229" y="4142982"/>
            <a:ext cx="1186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이는 자연 장면에서 낮은 주파수 성분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부드럽고 큰 구조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 많이 존재하고 높은 주파수 성분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세밀한 구조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 적다는 것을 의미</a:t>
            </a:r>
          </a:p>
        </p:txBody>
      </p:sp>
    </p:spTree>
    <p:extLst>
      <p:ext uri="{BB962C8B-B14F-4D97-AF65-F5344CB8AC3E}">
        <p14:creationId xmlns:p14="http://schemas.microsoft.com/office/powerpoint/2010/main" val="420637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0590DC-E44D-A784-0D6C-D7E31F68FC03}"/>
              </a:ext>
            </a:extLst>
          </p:cNvPr>
          <p:cNvSpPr txBox="1"/>
          <p:nvPr/>
        </p:nvSpPr>
        <p:spPr>
          <a:xfrm>
            <a:off x="359229" y="3657599"/>
            <a:ext cx="1129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 센서의 각 픽셀 자체가 주파수 감지에 한계가 있기 때문에 저주파 필터링 효과를 일으켜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aliasing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줄인다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2E427-5F71-123E-38F2-1EAF43F8BCD2}"/>
              </a:ext>
            </a:extLst>
          </p:cNvPr>
          <p:cNvSpPr txBox="1"/>
          <p:nvPr/>
        </p:nvSpPr>
        <p:spPr>
          <a:xfrm>
            <a:off x="359229" y="4125685"/>
            <a:ext cx="696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 센서 위에 광학 필터를 사용해 높은 주파수를 제거하도록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그림 8" descr="텍스트, 의류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1858F3C1-20BD-7FF6-19CF-CD75442F2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71" y="8366"/>
            <a:ext cx="60670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14E3D-E3D1-5F3A-E5A6-8E072537E391}"/>
              </a:ext>
            </a:extLst>
          </p:cNvPr>
          <p:cNvSpPr txBox="1"/>
          <p:nvPr/>
        </p:nvSpPr>
        <p:spPr>
          <a:xfrm>
            <a:off x="4886374" y="2255311"/>
            <a:ext cx="2419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Overview</a:t>
            </a:r>
            <a:endParaRPr kumimoji="1" lang="ko-KR" altLang="en-US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56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D9869-01B8-807B-2F81-03B016F48DDB}"/>
              </a:ext>
            </a:extLst>
          </p:cNvPr>
          <p:cNvSpPr txBox="1"/>
          <p:nvPr/>
        </p:nvSpPr>
        <p:spPr>
          <a:xfrm>
            <a:off x="359229" y="3657599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이미지에서의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detector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에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대해 알아본다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295AE-C043-F220-4CDB-A8BF531C2E8C}"/>
              </a:ext>
            </a:extLst>
          </p:cNvPr>
          <p:cNvSpPr txBox="1"/>
          <p:nvPr/>
        </p:nvSpPr>
        <p:spPr>
          <a:xfrm>
            <a:off x="359229" y="4125685"/>
            <a:ext cx="84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란 이미지 강도가 급격히 변화하는 위치로 이미지 특징을 나타내는 중요한 정보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3C284-5D2A-33E8-1846-79D6DC8629B7}"/>
              </a:ext>
            </a:extLst>
          </p:cNvPr>
          <p:cNvSpPr txBox="1"/>
          <p:nvPr/>
        </p:nvSpPr>
        <p:spPr>
          <a:xfrm>
            <a:off x="359228" y="4593771"/>
            <a:ext cx="538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2-3.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Gradient, Laplacian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사용해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찾아본다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그림 6" descr="텍스트, 사람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A8B20ABB-0E3B-6BBA-7430-B70CEF18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0"/>
            <a:ext cx="6096001" cy="3426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99132C-2C93-D5BF-5A89-FD44E1A7C0B4}"/>
              </a:ext>
            </a:extLst>
          </p:cNvPr>
          <p:cNvSpPr txBox="1"/>
          <p:nvPr/>
        </p:nvSpPr>
        <p:spPr>
          <a:xfrm>
            <a:off x="359228" y="5061857"/>
            <a:ext cx="656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4.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Canny edge detector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는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gradient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와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Laplacian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결합한 방법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C9323-85A4-A698-98D4-643B57DFC7EF}"/>
              </a:ext>
            </a:extLst>
          </p:cNvPr>
          <p:cNvSpPr txBox="1"/>
          <p:nvPr/>
        </p:nvSpPr>
        <p:spPr>
          <a:xfrm>
            <a:off x="359228" y="5529943"/>
            <a:ext cx="865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5.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Corner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는 두 개의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엣지가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각도를 이루며 만나는 위치로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Harris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corner detector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274300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B3A36-385B-E602-6904-CCB256EE0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A6DB7-2298-6C45-A932-2B31C8E95CD2}"/>
              </a:ext>
            </a:extLst>
          </p:cNvPr>
          <p:cNvSpPr txBox="1"/>
          <p:nvPr/>
        </p:nvSpPr>
        <p:spPr>
          <a:xfrm>
            <a:off x="3999111" y="2255311"/>
            <a:ext cx="419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What is an Edge?</a:t>
            </a:r>
            <a:endParaRPr kumimoji="1" lang="ko-KR" altLang="en-US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477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의류, 텍스트, 예술이(가) 표시된 사진&#10;&#10;자동 생성된 설명">
            <a:extLst>
              <a:ext uri="{FF2B5EF4-FFF2-40B4-BE49-F238E27FC236}">
                <a16:creationId xmlns:a16="http://schemas.microsoft.com/office/drawing/2014/main" id="{709B4BF3-0337-6F96-CFC1-CA00D89E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94" y="0"/>
            <a:ext cx="5989008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812F05-5F3D-56C4-12D3-6B84691F08BB}"/>
              </a:ext>
            </a:extLst>
          </p:cNvPr>
          <p:cNvSpPr txBox="1"/>
          <p:nvPr/>
        </p:nvSpPr>
        <p:spPr>
          <a:xfrm>
            <a:off x="359229" y="3657599"/>
            <a:ext cx="609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는 이미지에서 이미지의 강도의 급격한 변화를 의미한다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61A38-F165-0C6C-22C4-9D1430B82311}"/>
              </a:ext>
            </a:extLst>
          </p:cNvPr>
          <p:cNvSpPr txBox="1"/>
          <p:nvPr/>
        </p:nvSpPr>
        <p:spPr>
          <a:xfrm>
            <a:off x="359229" y="4125685"/>
            <a:ext cx="797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컴퓨터 비전의 필수적인 요소로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객체 인식 및 특징 추출에 아주 중요한 역할을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C839B-947E-CF48-B0CC-9A582D2EED4F}"/>
              </a:ext>
            </a:extLst>
          </p:cNvPr>
          <p:cNvSpPr txBox="1"/>
          <p:nvPr/>
        </p:nvSpPr>
        <p:spPr>
          <a:xfrm>
            <a:off x="359229" y="4593771"/>
            <a:ext cx="1002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조각상의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스케치만으로도 중요한 시각 정보를 전달할 수 있고 이처럼 이미지 분석에 큰 영향이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669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F7D73-6FCD-8CD2-8D27-03117E47FE7A}"/>
              </a:ext>
            </a:extLst>
          </p:cNvPr>
          <p:cNvSpPr txBox="1"/>
          <p:nvPr/>
        </p:nvSpPr>
        <p:spPr>
          <a:xfrm>
            <a:off x="359229" y="3482004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1.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Surface Normal Discontinuity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4223E-AC14-BA67-540B-C4127C76A97C}"/>
              </a:ext>
            </a:extLst>
          </p:cNvPr>
          <p:cNvSpPr txBox="1"/>
          <p:nvPr/>
        </p:nvSpPr>
        <p:spPr>
          <a:xfrm>
            <a:off x="609598" y="3851336"/>
            <a:ext cx="1106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동일 재료의 두 표면이 만나는 부분에서 서로 다른 방향을 가진다면 경계에서 강도가 급격히 변해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만들어진다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ABD6F-964C-44DF-7EB8-DC458982B2CD}"/>
              </a:ext>
            </a:extLst>
          </p:cNvPr>
          <p:cNvSpPr txBox="1"/>
          <p:nvPr/>
        </p:nvSpPr>
        <p:spPr>
          <a:xfrm>
            <a:off x="359229" y="4279903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2.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Depth Discontinuity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D5C69-0082-A726-C7FF-FBD8D46E85A7}"/>
              </a:ext>
            </a:extLst>
          </p:cNvPr>
          <p:cNvSpPr txBox="1"/>
          <p:nvPr/>
        </p:nvSpPr>
        <p:spPr>
          <a:xfrm>
            <a:off x="609598" y="4666298"/>
            <a:ext cx="114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병이 배경 앞에 놓인 것처럼  물체가 다른 물체 앞에 놓이면 두 물체의 가장자리에 밝기가 갑자기 변해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만들어진다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9F2CD6-5715-234B-D87A-F63221484890}"/>
              </a:ext>
            </a:extLst>
          </p:cNvPr>
          <p:cNvSpPr txBox="1"/>
          <p:nvPr/>
        </p:nvSpPr>
        <p:spPr>
          <a:xfrm>
            <a:off x="359229" y="5071571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Surface Reflectance Discontinuity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0" name="그림 9" descr="텍스트, 사람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2895C54B-32CF-D64C-C504-1EBD8F35A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18" y="0"/>
            <a:ext cx="6042911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28763F-1AAE-B956-DF43-4E92F0A4455C}"/>
              </a:ext>
            </a:extLst>
          </p:cNvPr>
          <p:cNvSpPr txBox="1"/>
          <p:nvPr/>
        </p:nvSpPr>
        <p:spPr>
          <a:xfrm>
            <a:off x="609598" y="5493907"/>
            <a:ext cx="615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병 라벨의 글씨처럼 표면 반사율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재료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달라서 불연속성을 발생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31CCC-72FE-2FFD-7BA2-B6441E117A76}"/>
              </a:ext>
            </a:extLst>
          </p:cNvPr>
          <p:cNvSpPr txBox="1"/>
          <p:nvPr/>
        </p:nvSpPr>
        <p:spPr>
          <a:xfrm>
            <a:off x="359229" y="5916243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4.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Illumination Discontinuity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28BB2-1B72-2DBC-93A2-36423E7F58E1}"/>
              </a:ext>
            </a:extLst>
          </p:cNvPr>
          <p:cNvSpPr txBox="1"/>
          <p:nvPr/>
        </p:nvSpPr>
        <p:spPr>
          <a:xfrm>
            <a:off x="609598" y="6338579"/>
            <a:ext cx="55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그림자 안과 밖의 떨어지는 빛의 양이 변해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생긴다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35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07185-9922-BA27-5A29-1F9A96F33346}"/>
              </a:ext>
            </a:extLst>
          </p:cNvPr>
          <p:cNvSpPr txBox="1"/>
          <p:nvPr/>
        </p:nvSpPr>
        <p:spPr>
          <a:xfrm>
            <a:off x="359229" y="3657599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이미지에서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는 다양한 타입들이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3BEC0-5C25-4D1E-7A82-17F8D391CCD3}"/>
              </a:ext>
            </a:extLst>
          </p:cNvPr>
          <p:cNvSpPr txBox="1"/>
          <p:nvPr/>
        </p:nvSpPr>
        <p:spPr>
          <a:xfrm>
            <a:off x="359229" y="4125685"/>
            <a:ext cx="814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보통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detector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이론을 개발하기 위해서는 가장 간단한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step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함수를 사용한다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670B7-A45B-0304-0417-F00D3A3B6D06}"/>
              </a:ext>
            </a:extLst>
          </p:cNvPr>
          <p:cNvSpPr txBox="1"/>
          <p:nvPr/>
        </p:nvSpPr>
        <p:spPr>
          <a:xfrm>
            <a:off x="359229" y="4593771"/>
            <a:ext cx="578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Step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함수는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명확히 정의하고 분석할 때 용이하다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 descr="의류, 텍스트, 스크린샷, 사람이(가) 표시된 사진&#10;&#10;자동 생성된 설명">
            <a:extLst>
              <a:ext uri="{FF2B5EF4-FFF2-40B4-BE49-F238E27FC236}">
                <a16:creationId xmlns:a16="http://schemas.microsoft.com/office/drawing/2014/main" id="{B90B15D1-7E6A-30A5-3BB6-A5D24B682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02" y="0"/>
            <a:ext cx="609179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31D85E-1274-F535-04C3-FCD5D5CB5926}"/>
              </a:ext>
            </a:extLst>
          </p:cNvPr>
          <p:cNvSpPr txBox="1"/>
          <p:nvPr/>
        </p:nvSpPr>
        <p:spPr>
          <a:xfrm>
            <a:off x="359229" y="3657599"/>
            <a:ext cx="713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보통 실제로는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는 단순한 형태가 아닌 여러 복잡한 형태로 나타난다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F0E2D-E2B3-EE99-2E7B-742F6C12F20A}"/>
              </a:ext>
            </a:extLst>
          </p:cNvPr>
          <p:cNvSpPr txBox="1"/>
          <p:nvPr/>
        </p:nvSpPr>
        <p:spPr>
          <a:xfrm>
            <a:off x="359229" y="4125685"/>
            <a:ext cx="993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이미지에 있는 노이즈가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검출의 정확성을 떨어뜨리고 실제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위치나 형태를 왜곡할 수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6" name="그림 15" descr="텍스트, 사람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109F1D0F-4F14-29C0-80B5-B6D429885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4609"/>
            <a:ext cx="6096000" cy="34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4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14E3D-E3D1-5F3A-E5A6-8E072537E391}"/>
              </a:ext>
            </a:extLst>
          </p:cNvPr>
          <p:cNvSpPr txBox="1"/>
          <p:nvPr/>
        </p:nvSpPr>
        <p:spPr>
          <a:xfrm>
            <a:off x="2457023" y="2244801"/>
            <a:ext cx="7277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Sampling Theory and Aliasing</a:t>
            </a:r>
            <a:endParaRPr kumimoji="1" lang="ko-KR" altLang="en-US" sz="4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28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54077-B229-3EB6-AD22-527C670CBF0F}"/>
              </a:ext>
            </a:extLst>
          </p:cNvPr>
          <p:cNvSpPr txBox="1"/>
          <p:nvPr/>
        </p:nvSpPr>
        <p:spPr>
          <a:xfrm>
            <a:off x="359229" y="3657599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연산을 통해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위치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강도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방향을 찾아낼 </a:t>
            </a:r>
            <a:r>
              <a:rPr kumimoji="1" lang="ko-KR" altLang="en-US">
                <a:latin typeface="Noto Sans KR" panose="020B0500000000000000" pitchFamily="34" charset="-128"/>
                <a:ea typeface="Noto Sans KR" panose="020B0500000000000000" pitchFamily="34" charset="-128"/>
              </a:rPr>
              <a:t>수 있어야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F3BC2-579C-3F1B-C036-21919A4FBFD0}"/>
              </a:ext>
            </a:extLst>
          </p:cNvPr>
          <p:cNvSpPr txBox="1"/>
          <p:nvPr/>
        </p:nvSpPr>
        <p:spPr>
          <a:xfrm>
            <a:off x="359229" y="4125685"/>
            <a:ext cx="980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또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탐지율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위치 정밀도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노이즈 저항성이 모두 좋은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edge detector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성능에 영향을 많이 미치게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0" name="그림 9" descr="텍스트, 사람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BBE18EA8-4BF1-20FE-50C5-BDF2C353C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53" y="0"/>
            <a:ext cx="607868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4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2FD0F-161A-851E-70CB-449D6EBA65F1}"/>
              </a:ext>
            </a:extLst>
          </p:cNvPr>
          <p:cNvSpPr txBox="1"/>
          <p:nvPr/>
        </p:nvSpPr>
        <p:spPr>
          <a:xfrm>
            <a:off x="359229" y="3657599"/>
            <a:ext cx="892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렌즈는 이미지 평면에 연속적인 신호를 생성하고 이미지 센서가 이를 디지털 신호로 변환한다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8B58B-18ED-4B18-FE63-325BDC7B4E5D}"/>
              </a:ext>
            </a:extLst>
          </p:cNvPr>
          <p:cNvSpPr txBox="1"/>
          <p:nvPr/>
        </p:nvSpPr>
        <p:spPr>
          <a:xfrm>
            <a:off x="359229" y="4125685"/>
            <a:ext cx="1109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연속 이미지를 균일하게 샘플링해서 변환하게 되는데 이때 정보가 손실되거나 원하지 않은 효과가 나타날 수도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pic>
        <p:nvPicPr>
          <p:cNvPr id="7" name="그림 6" descr="텍스트, 의류, 사람, 스크린샷이(가) 표시된 사진&#10;&#10;자동 생성된 설명">
            <a:extLst>
              <a:ext uri="{FF2B5EF4-FFF2-40B4-BE49-F238E27FC236}">
                <a16:creationId xmlns:a16="http://schemas.microsoft.com/office/drawing/2014/main" id="{DF23C68C-CE50-8C0F-02AF-3F0CA6B3B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944"/>
            <a:ext cx="6096000" cy="34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2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E5668-591F-A75F-F4A7-AAED07B62797}"/>
              </a:ext>
            </a:extLst>
          </p:cNvPr>
          <p:cNvSpPr txBox="1"/>
          <p:nvPr/>
        </p:nvSpPr>
        <p:spPr>
          <a:xfrm>
            <a:off x="359229" y="3657599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서로 다른 주파수를 가진 사인파를 같은 주파수로 샘플링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8B077-7CCB-D876-ED3D-6FFB9F79EAB0}"/>
              </a:ext>
            </a:extLst>
          </p:cNvPr>
          <p:cNvSpPr txBox="1"/>
          <p:nvPr/>
        </p:nvSpPr>
        <p:spPr>
          <a:xfrm>
            <a:off x="359229" y="4125685"/>
            <a:ext cx="696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그렇게 나온 이산적인 샘플들을 원래 신호로 선형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보간법을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통해 복원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6766E-7CC3-BC7A-4C2B-F65ED78059AC}"/>
              </a:ext>
            </a:extLst>
          </p:cNvPr>
          <p:cNvSpPr txBox="1"/>
          <p:nvPr/>
        </p:nvSpPr>
        <p:spPr>
          <a:xfrm>
            <a:off x="359228" y="4593771"/>
            <a:ext cx="987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저주파의 경우 거의 비슷하게 복원되었지만 고주파 신호는 모든 정보가 손실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이를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Aliasing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이라고 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3F4A8-6748-AE71-05AE-B64BA95B02A6}"/>
              </a:ext>
            </a:extLst>
          </p:cNvPr>
          <p:cNvSpPr txBox="1"/>
          <p:nvPr/>
        </p:nvSpPr>
        <p:spPr>
          <a:xfrm>
            <a:off x="359228" y="5061857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신호를 충분히 샘플링해서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Aliasing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피하는 것이 중요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그림 8" descr="텍스트, 의류, 사람, 스크린샷이(가) 표시된 사진&#10;&#10;자동 생성된 설명">
            <a:extLst>
              <a:ext uri="{FF2B5EF4-FFF2-40B4-BE49-F238E27FC236}">
                <a16:creationId xmlns:a16="http://schemas.microsoft.com/office/drawing/2014/main" id="{DDE0455C-E319-61C2-C775-B2D67096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77" y="0"/>
            <a:ext cx="6157845" cy="34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0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2FC442-DA8C-D253-008C-9B61709068D9}"/>
              </a:ext>
            </a:extLst>
          </p:cNvPr>
          <p:cNvSpPr txBox="1"/>
          <p:nvPr/>
        </p:nvSpPr>
        <p:spPr>
          <a:xfrm>
            <a:off x="359229" y="3657599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이미지를 샘플링이 너무 적게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(under sampled)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되면 링 패턴이 나타난다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99D4D-419F-7184-6CEF-5B3374D7F270}"/>
              </a:ext>
            </a:extLst>
          </p:cNvPr>
          <p:cNvSpPr txBox="1"/>
          <p:nvPr/>
        </p:nvSpPr>
        <p:spPr>
          <a:xfrm>
            <a:off x="359229" y="4125685"/>
            <a:ext cx="748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이러한 현상을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모아레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패턴이라고 하고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aliasing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일반적인 시각적 현상이다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그림 6" descr="의류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9C0BE195-D878-6295-F2BE-4ACAEF1DC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257"/>
            <a:ext cx="6096000" cy="34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6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D07F2-43AB-BBEA-A651-7EFF8F299543}"/>
              </a:ext>
            </a:extLst>
          </p:cNvPr>
          <p:cNvSpPr txBox="1"/>
          <p:nvPr/>
        </p:nvSpPr>
        <p:spPr>
          <a:xfrm>
            <a:off x="359229" y="3657599"/>
            <a:ext cx="812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주어진 연속 신호에 대해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aliasing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피하기 위한 샘플링 주파수를 구하는 함수이다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F04EC-A63E-CE26-3B5F-B90F50F7E78B}"/>
              </a:ext>
            </a:extLst>
          </p:cNvPr>
          <p:cNvSpPr txBox="1"/>
          <p:nvPr/>
        </p:nvSpPr>
        <p:spPr>
          <a:xfrm>
            <a:off x="359229" y="4125685"/>
            <a:ext cx="1159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Shah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함수는 주기적인 델타 함수의 배열로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주어진 간격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샘플링 간격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으로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위치한 무한히 많은 델타 함수로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이루어져있다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7FAEB-170B-5A6A-4D1F-7C3F53F0F7D5}"/>
              </a:ext>
            </a:extLst>
          </p:cNvPr>
          <p:cNvSpPr txBox="1"/>
          <p:nvPr/>
        </p:nvSpPr>
        <p:spPr>
          <a:xfrm>
            <a:off x="359228" y="4593771"/>
            <a:ext cx="551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연속 신호를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Shah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함수와 곱해 샘플링 주파수를 구한다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9" name="그림 8" descr="텍스트, 의류, 사람, 스크린샷이(가) 표시된 사진&#10;&#10;자동 생성된 설명">
            <a:extLst>
              <a:ext uri="{FF2B5EF4-FFF2-40B4-BE49-F238E27FC236}">
                <a16:creationId xmlns:a16="http://schemas.microsoft.com/office/drawing/2014/main" id="{AAD79EA1-AA65-8D09-8726-1D0995A8E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94" y="0"/>
            <a:ext cx="602901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C837F-33E6-EC98-917F-BA970AA4E680}"/>
              </a:ext>
            </a:extLst>
          </p:cNvPr>
          <p:cNvSpPr txBox="1"/>
          <p:nvPr/>
        </p:nvSpPr>
        <p:spPr>
          <a:xfrm>
            <a:off x="359229" y="3657599"/>
            <a:ext cx="653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Shah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함수의 푸리에 변환은 주기가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1/x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역수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인 델타 함수가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EED53-0D3B-F5BC-634E-6085857D3777}"/>
              </a:ext>
            </a:extLst>
          </p:cNvPr>
          <p:cNvSpPr txBox="1"/>
          <p:nvPr/>
        </p:nvSpPr>
        <p:spPr>
          <a:xfrm>
            <a:off x="359229" y="4125685"/>
            <a:ext cx="597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공간 영역에서의 곱셈은 푸리에 영역에서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연산이다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4A0F524E-90E4-3F69-ABCE-E8A4A710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948"/>
            <a:ext cx="6096000" cy="3467756"/>
          </a:xfrm>
          <a:prstGeom prst="rect">
            <a:avLst/>
          </a:prstGeom>
        </p:spPr>
      </p:pic>
      <p:pic>
        <p:nvPicPr>
          <p:cNvPr id="7" name="그림 6" descr="텍스트, 의류, 사람, 스크린샷이(가) 표시된 사진&#10;&#10;자동 생성된 설명">
            <a:extLst>
              <a:ext uri="{FF2B5EF4-FFF2-40B4-BE49-F238E27FC236}">
                <a16:creationId xmlns:a16="http://schemas.microsoft.com/office/drawing/2014/main" id="{1DE1E434-A02C-7CC1-A56F-E2234793D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42948"/>
            <a:ext cx="6170778" cy="3467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E208-D452-6932-20B2-962E3D2A9062}"/>
              </a:ext>
            </a:extLst>
          </p:cNvPr>
          <p:cNvSpPr txBox="1"/>
          <p:nvPr/>
        </p:nvSpPr>
        <p:spPr>
          <a:xfrm>
            <a:off x="359228" y="4593771"/>
            <a:ext cx="111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따라서 연속 신호의 푸리에 변환과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Shah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함수의 푸리에 변환을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컨볼루션하면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원래 함수의 푸리에 변환을 얻게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46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AC9CBE-CB00-2F41-E95E-B92509168E5D}"/>
              </a:ext>
            </a:extLst>
          </p:cNvPr>
          <p:cNvSpPr txBox="1"/>
          <p:nvPr/>
        </p:nvSpPr>
        <p:spPr>
          <a:xfrm>
            <a:off x="359229" y="3657599"/>
            <a:ext cx="660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컨볼루션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결과는 여러 복사본들이 서로 겹치지 않고 반복 되고 있다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AA031-FFA2-8C64-2C40-7C64604F543C}"/>
              </a:ext>
            </a:extLst>
          </p:cNvPr>
          <p:cNvSpPr txBox="1"/>
          <p:nvPr/>
        </p:nvSpPr>
        <p:spPr>
          <a:xfrm>
            <a:off x="359229" y="4125685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원래 신호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f(x)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복원하는 것은 간단히 복사본 중 하나를 잘라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역푸리에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변환을 하면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그림 6" descr="텍스트, 의류, 사람, 스크린샷이(가) 표시된 사진&#10;&#10;자동 생성된 설명">
            <a:extLst>
              <a:ext uri="{FF2B5EF4-FFF2-40B4-BE49-F238E27FC236}">
                <a16:creationId xmlns:a16="http://schemas.microsoft.com/office/drawing/2014/main" id="{07ADF8A6-6C75-48BA-B921-96705C01F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97" y="8460"/>
            <a:ext cx="60656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24F90-D30B-0270-AA9D-FC6E6CD90BAA}"/>
              </a:ext>
            </a:extLst>
          </p:cNvPr>
          <p:cNvSpPr txBox="1"/>
          <p:nvPr/>
        </p:nvSpPr>
        <p:spPr>
          <a:xfrm>
            <a:off x="359229" y="365759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" altLang="ko-KR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umax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​: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원래 신호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f(x)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 존재하는 최대 주파수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06053-7EBB-B3BD-9EE4-AB3229917C76}"/>
              </a:ext>
            </a:extLst>
          </p:cNvPr>
          <p:cNvSpPr txBox="1"/>
          <p:nvPr/>
        </p:nvSpPr>
        <p:spPr>
          <a:xfrm>
            <a:off x="359229" y="412568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x0​: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샘플링 간격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또는 주기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).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326CE-3DAD-F31F-35EF-275F493C03B1}"/>
              </a:ext>
            </a:extLst>
          </p:cNvPr>
          <p:cNvSpPr txBox="1"/>
          <p:nvPr/>
        </p:nvSpPr>
        <p:spPr>
          <a:xfrm>
            <a:off x="359228" y="4593771"/>
            <a:ext cx="779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만약 </a:t>
            </a:r>
            <a:r>
              <a:rPr kumimoji="1" lang="en-US" altLang="ko-KR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umax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1/2x0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보다 크다면 주파수 주기가 겹쳐 원래 신호가 사라지게 된다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75FAE-7EFB-D0CE-2277-AEBE5FBB4462}"/>
              </a:ext>
            </a:extLst>
          </p:cNvPr>
          <p:cNvSpPr txBox="1"/>
          <p:nvPr/>
        </p:nvSpPr>
        <p:spPr>
          <a:xfrm>
            <a:off x="377824" y="5061857"/>
            <a:ext cx="109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이렇게 새로운 주파수가 생성되는 현상을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aliasing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이라고 하고 이는 이미지에 원하지 않은 </a:t>
            </a:r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아티팩트를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발생시킨다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8" name="그림 7" descr="텍스트, 스크린샷, 의류, 사람이(가) 표시된 사진&#10;&#10;자동 생성된 설명">
            <a:extLst>
              <a:ext uri="{FF2B5EF4-FFF2-40B4-BE49-F238E27FC236}">
                <a16:creationId xmlns:a16="http://schemas.microsoft.com/office/drawing/2014/main" id="{02988D99-58C1-4749-FBEE-12175712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22" y="0"/>
            <a:ext cx="603955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06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910b10-a7ff-4b00-bbb2-dd53eb0d873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B561A4171969A4DAECB901BB9B18905" ma:contentTypeVersion="16" ma:contentTypeDescription="새 문서를 만듭니다." ma:contentTypeScope="" ma:versionID="a6d285f5488a72a8f9a20f99f6b85220">
  <xsd:schema xmlns:xsd="http://www.w3.org/2001/XMLSchema" xmlns:xs="http://www.w3.org/2001/XMLSchema" xmlns:p="http://schemas.microsoft.com/office/2006/metadata/properties" xmlns:ns3="29e9682d-cd33-4c14-aea7-811dfd0144d1" xmlns:ns4="63910b10-a7ff-4b00-bbb2-dd53eb0d8735" targetNamespace="http://schemas.microsoft.com/office/2006/metadata/properties" ma:root="true" ma:fieldsID="68ec961332fe369515425600c3fc9c09" ns3:_="" ns4:_="">
    <xsd:import namespace="29e9682d-cd33-4c14-aea7-811dfd0144d1"/>
    <xsd:import namespace="63910b10-a7ff-4b00-bbb2-dd53eb0d873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DateTaken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e9682d-cd33-4c14-aea7-811dfd0144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910b10-a7ff-4b00-bbb2-dd53eb0d87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F23A78-337D-4F64-B41F-6015345BF7AB}">
  <ds:schemaRefs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29e9682d-cd33-4c14-aea7-811dfd0144d1"/>
    <ds:schemaRef ds:uri="63910b10-a7ff-4b00-bbb2-dd53eb0d873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E4DC9C-F5C1-42E8-8B4C-2FAAD95FD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e9682d-cd33-4c14-aea7-811dfd0144d1"/>
    <ds:schemaRef ds:uri="63910b10-a7ff-4b00-bbb2-dd53eb0d87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09B33A-5890-4696-9F5A-20A75AFA4A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752</Words>
  <Application>Microsoft Macintosh PowerPoint</Application>
  <PresentationFormat>와이드스크린</PresentationFormat>
  <Paragraphs>65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곽나영 Nayoung Gwak</dc:creator>
  <cp:lastModifiedBy>곽나영 Nayoung Gwak</cp:lastModifiedBy>
  <cp:revision>20</cp:revision>
  <dcterms:created xsi:type="dcterms:W3CDTF">2024-09-22T22:51:55Z</dcterms:created>
  <dcterms:modified xsi:type="dcterms:W3CDTF">2024-10-01T11:05:55Z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0x010100EB561A4171969A4DAECB901BB9B18905</vt:lpwstr>
  </property>
</Properties>
</file>